
<file path=[Content_Types].xml><?xml version="1.0" encoding="utf-8"?>
<Types xmlns="http://schemas.openxmlformats.org/package/2006/content-types"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457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914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1371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18288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22860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2743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3200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3657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381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381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381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12700" cap="flat">
              <a:solidFill>
                <a:srgbClr val="536773"/>
              </a:solidFill>
              <a:prstDash val="solid"/>
              <a:miter lim="400000"/>
            </a:ln>
          </a:top>
          <a:bottom>
            <a:ln w="12700" cap="flat">
              <a:solidFill>
                <a:srgbClr val="536773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536773"/>
              </a:solidFill>
              <a:prstDash val="solid"/>
              <a:miter lim="400000"/>
            </a:ln>
          </a:top>
          <a:bottom>
            <a:ln w="12700" cap="flat">
              <a:solidFill>
                <a:srgbClr val="536773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381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solidFill>
            <a:schemeClr val="accent1">
              <a:lumOff val="16847"/>
            </a:schemeClr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838383"/>
              </a:solidFill>
              <a:prstDash val="solid"/>
              <a:miter lim="400000"/>
            </a:ln>
          </a:left>
          <a:right>
            <a:ln w="12700" cap="flat">
              <a:solidFill>
                <a:srgbClr val="838383"/>
              </a:solidFill>
              <a:prstDash val="solid"/>
              <a:miter lim="400000"/>
            </a:ln>
          </a:right>
          <a:top>
            <a:ln w="12700" cap="flat">
              <a:solidFill>
                <a:srgbClr val="838383"/>
              </a:solidFill>
              <a:prstDash val="solid"/>
              <a:miter lim="400000"/>
            </a:ln>
          </a:top>
          <a:bottom>
            <a:ln w="12700" cap="flat">
              <a:solidFill>
                <a:srgbClr val="838383"/>
              </a:solidFill>
              <a:prstDash val="solid"/>
              <a:miter lim="400000"/>
            </a:ln>
          </a:bottom>
          <a:insideH>
            <a:ln w="12700" cap="flat">
              <a:solidFill>
                <a:srgbClr val="838383"/>
              </a:solidFill>
              <a:prstDash val="solid"/>
              <a:miter lim="400000"/>
            </a:ln>
          </a:insideH>
          <a:insideV>
            <a:ln w="12700" cap="flat">
              <a:solidFill>
                <a:srgbClr val="838383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4D4D4D"/>
              </a:solidFill>
              <a:prstDash val="solid"/>
              <a:miter lim="400000"/>
            </a:ln>
          </a:left>
          <a:right>
            <a:ln w="12700" cap="flat">
              <a:solidFill>
                <a:srgbClr val="808080"/>
              </a:solidFill>
              <a:prstDash val="solid"/>
              <a:miter lim="400000"/>
            </a:ln>
          </a:right>
          <a:top>
            <a:ln w="12700" cap="flat">
              <a:solidFill>
                <a:srgbClr val="808080"/>
              </a:solidFill>
              <a:prstDash val="solid"/>
              <a:miter lim="400000"/>
            </a:ln>
          </a:top>
          <a:bottom>
            <a:ln w="12700" cap="flat">
              <a:solidFill>
                <a:srgbClr val="808080"/>
              </a:solidFill>
              <a:prstDash val="solid"/>
              <a:miter lim="400000"/>
            </a:ln>
          </a:bottom>
          <a:insideH>
            <a:ln w="12700" cap="flat">
              <a:solidFill>
                <a:srgbClr val="808080"/>
              </a:solidFill>
              <a:prstDash val="solid"/>
              <a:miter lim="400000"/>
            </a:ln>
          </a:insideH>
          <a:insideV>
            <a:ln w="12700" cap="flat">
              <a:solidFill>
                <a:srgbClr val="808080"/>
              </a:solidFill>
              <a:prstDash val="solid"/>
              <a:miter lim="400000"/>
            </a:ln>
          </a:insideV>
        </a:tcBdr>
        <a:fill>
          <a:solidFill>
            <a:srgbClr val="88FA4F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38100" cap="flat">
              <a:solidFill>
                <a:schemeClr val="accent3"/>
              </a:solidFill>
              <a:prstDash val="solid"/>
              <a:miter lim="400000"/>
            </a:ln>
          </a:top>
          <a:bottom>
            <a:ln w="12700" cap="flat">
              <a:solidFill>
                <a:srgbClr val="4D4D4D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4D4D4D"/>
              </a:solidFill>
              <a:prstDash val="solid"/>
              <a:miter lim="400000"/>
            </a:ln>
          </a:left>
          <a:right>
            <a:ln w="12700" cap="flat">
              <a:solidFill>
                <a:srgbClr val="4D4D4D"/>
              </a:solidFill>
              <a:prstDash val="solid"/>
              <a:miter lim="400000"/>
            </a:ln>
          </a:right>
          <a:top>
            <a:ln w="12700" cap="flat">
              <a:solidFill>
                <a:srgbClr val="4D4D4D"/>
              </a:solidFill>
              <a:prstDash val="solid"/>
              <a:miter lim="400000"/>
            </a:ln>
          </a:top>
          <a:bottom>
            <a:ln w="12700" cap="flat">
              <a:solidFill>
                <a:srgbClr val="4D4D4D"/>
              </a:solidFill>
              <a:prstDash val="solid"/>
              <a:miter lim="400000"/>
            </a:ln>
          </a:bottom>
          <a:insideH>
            <a:ln w="12700" cap="flat">
              <a:solidFill>
                <a:srgbClr val="4D4D4D"/>
              </a:solidFill>
              <a:prstDash val="solid"/>
              <a:miter lim="400000"/>
            </a:ln>
          </a:insideH>
          <a:insideV>
            <a:ln w="12700" cap="flat">
              <a:solidFill>
                <a:srgbClr val="4D4D4D"/>
              </a:solidFill>
              <a:prstDash val="solid"/>
              <a:miter lim="400000"/>
            </a:ln>
          </a:insideV>
        </a:tcBdr>
        <a:fill>
          <a:solidFill>
            <a:srgbClr val="60D937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/>
      <a:tcStyle>
        <a:tcBdr/>
        <a:fill>
          <a:solidFill>
            <a:schemeClr val="accent4">
              <a:hueOff val="348544"/>
              <a:lumOff val="7139"/>
            </a:schemeClr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8BB00"/>
          </a:solidFill>
        </a:fill>
      </a:tcStyle>
    </a:firstCol>
    <a:la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38100" cap="flat">
              <a:solidFill>
                <a:srgbClr val="F8BA00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464646"/>
              </a:solidFill>
              <a:prstDash val="solid"/>
              <a:miter lim="400000"/>
            </a:ln>
          </a:left>
          <a:right>
            <a:ln w="12700" cap="flat">
              <a:solidFill>
                <a:srgbClr val="464646"/>
              </a:solidFill>
              <a:prstDash val="solid"/>
              <a:miter lim="400000"/>
            </a:ln>
          </a:right>
          <a:top>
            <a:ln w="12700" cap="flat">
              <a:solidFill>
                <a:srgbClr val="464646"/>
              </a:solidFill>
              <a:prstDash val="solid"/>
              <a:miter lim="400000"/>
            </a:ln>
          </a:top>
          <a:bottom>
            <a:ln w="12700" cap="flat">
              <a:solidFill>
                <a:srgbClr val="464646"/>
              </a:solidFill>
              <a:prstDash val="solid"/>
              <a:miter lim="400000"/>
            </a:ln>
          </a:bottom>
          <a:insideH>
            <a:ln w="12700" cap="flat">
              <a:solidFill>
                <a:srgbClr val="464646"/>
              </a:solidFill>
              <a:prstDash val="solid"/>
              <a:miter lim="400000"/>
            </a:ln>
          </a:insideH>
          <a:insideV>
            <a:ln w="12700" cap="flat">
              <a:solidFill>
                <a:srgbClr val="46464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D4D5D5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E5E5E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C3C3C3"/>
              </a:solidFill>
              <a:prstDash val="solid"/>
              <a:miter lim="400000"/>
            </a:ln>
          </a:top>
          <a:bottom>
            <a:ln w="12700" cap="flat">
              <a:solidFill>
                <a:srgbClr val="C3C3C3"/>
              </a:solidFill>
              <a:prstDash val="solid"/>
              <a:miter lim="400000"/>
            </a:ln>
          </a:bottom>
          <a:insideH>
            <a:ln w="12700" cap="flat">
              <a:solidFill>
                <a:srgbClr val="C3C3C3"/>
              </a:solidFill>
              <a:prstDash val="solid"/>
              <a:miter lim="400000"/>
            </a:ln>
          </a:insideH>
          <a:insideV>
            <a:ln w="12700" cap="flat">
              <a:solidFill>
                <a:srgbClr val="C3C3C3"/>
              </a:solidFill>
              <a:prstDash val="solid"/>
              <a:miter lim="400000"/>
            </a:ln>
          </a:insideV>
        </a:tcBdr>
        <a:fill>
          <a:solidFill>
            <a:srgbClr val="CB2A7B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E5E5E"/>
              </a:solidFill>
              <a:prstDash val="solid"/>
              <a:miter lim="400000"/>
            </a:ln>
          </a:left>
          <a:right>
            <a:ln w="12700" cap="flat">
              <a:solidFill>
                <a:srgbClr val="5E5E5E"/>
              </a:solidFill>
              <a:prstDash val="solid"/>
              <a:miter lim="400000"/>
            </a:ln>
          </a:right>
          <a:top>
            <a:ln w="38100" cap="flat">
              <a:solidFill>
                <a:srgbClr val="CB297B"/>
              </a:solidFill>
              <a:prstDash val="solid"/>
              <a:miter lim="400000"/>
            </a:ln>
          </a:top>
          <a:bottom>
            <a:ln w="12700" cap="flat">
              <a:solidFill>
                <a:srgbClr val="5E5E5E"/>
              </a:solidFill>
              <a:prstDash val="solid"/>
              <a:miter lim="400000"/>
            </a:ln>
          </a:bottom>
          <a:insideH>
            <a:ln w="12700" cap="flat">
              <a:solidFill>
                <a:srgbClr val="5E5E5E"/>
              </a:solidFill>
              <a:prstDash val="solid"/>
              <a:miter lim="400000"/>
            </a:ln>
          </a:insideH>
          <a:insideV>
            <a:ln w="12700" cap="flat">
              <a:solidFill>
                <a:srgbClr val="5E5E5E"/>
              </a:solidFill>
              <a:prstDash val="solid"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5E5E5E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991A5F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6C6C6C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6C6C6C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6C6C6C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D6DCE0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33" d="100"/>
          <a:sy n="33" d="100"/>
        </p:scale>
        <p:origin x="90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Shape 148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9" name="Shape 149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1pPr>
    <a:lvl2pPr indent="228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2pPr>
    <a:lvl3pPr indent="457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3pPr>
    <a:lvl4pPr indent="685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4pPr>
    <a:lvl5pPr indent="9144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5pPr>
    <a:lvl6pPr indent="11430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6pPr>
    <a:lvl7pPr indent="1371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7pPr>
    <a:lvl8pPr indent="1600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8pPr>
    <a:lvl9pPr indent="1828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hor and Dat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1340" y="11859862"/>
            <a:ext cx="21971003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3600" b="1"/>
            </a:lvl1pPr>
          </a:lstStyle>
          <a:p>
            <a:r>
              <a:t>Author and Date</a:t>
            </a:r>
          </a:p>
        </p:txBody>
      </p:sp>
      <p:sp>
        <p:nvSpPr>
          <p:cNvPr id="12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6" y="2574991"/>
            <a:ext cx="21971004" cy="4648201"/>
          </a:xfrm>
          <a:prstGeom prst="rect">
            <a:avLst/>
          </a:prstGeom>
        </p:spPr>
        <p:txBody>
          <a:bodyPr anchor="b"/>
          <a:lstStyle>
            <a:lvl1pPr>
              <a:defRPr sz="11600" spc="-232"/>
            </a:lvl1pPr>
          </a:lstStyle>
          <a:p>
            <a:r>
              <a:t>Presentation Title</a:t>
            </a:r>
          </a:p>
        </p:txBody>
      </p:sp>
      <p:sp>
        <p:nvSpPr>
          <p:cNvPr id="13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1342" y="7223190"/>
            <a:ext cx="21971001" cy="1905001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  <a:lvl2pPr marL="0" indent="4572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2pPr>
            <a:lvl3pPr marL="0" indent="9144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3pPr>
            <a:lvl4pPr marL="0" indent="13716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4pPr>
            <a:lvl5pPr marL="0" indent="18288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Avocados and limes"/>
          <p:cNvSpPr>
            <a:spLocks noGrp="1"/>
          </p:cNvSpPr>
          <p:nvPr>
            <p:ph type="pic" idx="21"/>
          </p:nvPr>
        </p:nvSpPr>
        <p:spPr>
          <a:xfrm>
            <a:off x="-1155700" y="-1295400"/>
            <a:ext cx="26746200" cy="16018933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2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7124700"/>
            <a:ext cx="21971000" cy="4648200"/>
          </a:xfrm>
          <a:prstGeom prst="rect">
            <a:avLst/>
          </a:prstGeom>
        </p:spPr>
        <p:txBody>
          <a:bodyPr anchor="b"/>
          <a:lstStyle>
            <a:lvl1pPr>
              <a:defRPr sz="11600" spc="-232"/>
            </a:lvl1pPr>
          </a:lstStyle>
          <a:p>
            <a:r>
              <a:t>Presentation Title</a:t>
            </a:r>
          </a:p>
        </p:txBody>
      </p:sp>
      <p:sp>
        <p:nvSpPr>
          <p:cNvPr id="23" name="Author and Date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207690" y="1106137"/>
            <a:ext cx="21968621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3600" b="1"/>
            </a:lvl1pPr>
          </a:lstStyle>
          <a:p>
            <a:r>
              <a:t>Author and Date</a:t>
            </a:r>
          </a:p>
        </p:txBody>
      </p:sp>
      <p:sp>
        <p:nvSpPr>
          <p:cNvPr id="24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11609910"/>
            <a:ext cx="21971000" cy="1116952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  <a:lvl2pPr marL="0" indent="4572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2pPr>
            <a:lvl3pPr marL="0" indent="9144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3pPr>
            <a:lvl4pPr marL="0" indent="13716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4pPr>
            <a:lvl5pPr marL="0" indent="18288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Ph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Bowl with salmon cakes, salad and hummus"/>
          <p:cNvSpPr>
            <a:spLocks noGrp="1"/>
          </p:cNvSpPr>
          <p:nvPr>
            <p:ph type="pic" idx="21"/>
          </p:nvPr>
        </p:nvSpPr>
        <p:spPr>
          <a:xfrm>
            <a:off x="10972800" y="-203200"/>
            <a:ext cx="12144837" cy="141351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3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270000"/>
            <a:ext cx="9779000" cy="5882273"/>
          </a:xfrm>
          <a:prstGeom prst="rect">
            <a:avLst/>
          </a:prstGeom>
        </p:spPr>
        <p:txBody>
          <a:bodyPr anchor="b"/>
          <a:lstStyle/>
          <a:p>
            <a:r>
              <a:t>Slide Title</a:t>
            </a:r>
          </a:p>
        </p:txBody>
      </p:sp>
      <p:sp>
        <p:nvSpPr>
          <p:cNvPr id="34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7060576"/>
            <a:ext cx="9779000" cy="5385424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  <a:lvl2pPr marL="0" indent="4572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2pPr>
            <a:lvl3pPr marL="0" indent="9144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3pPr>
            <a:lvl4pPr marL="0" indent="13716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4pPr>
            <a:lvl5pPr marL="0" indent="18288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5pPr>
          </a:lstStyle>
          <a:p>
            <a:r>
              <a:t>Slide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3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5233"/>
            <a:ext cx="368505" cy="374600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lide Title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43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Slide Subtitle</a:t>
            </a:r>
          </a:p>
        </p:txBody>
      </p:sp>
      <p:sp>
        <p:nvSpPr>
          <p:cNvPr id="44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 numCol="2" spcCol="1098550"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5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9779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Slide Subtitle</a:t>
            </a:r>
          </a:p>
        </p:txBody>
      </p:sp>
      <p:sp>
        <p:nvSpPr>
          <p:cNvPr id="61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248504"/>
            <a:ext cx="9779000" cy="8256630"/>
          </a:xfrm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62" name="Bowl of pappardelle pasta with parsley butter, roasted hazelnuts and shaved parmesan cheese"/>
          <p:cNvSpPr>
            <a:spLocks noGrp="1"/>
          </p:cNvSpPr>
          <p:nvPr>
            <p:ph type="pic" idx="22"/>
          </p:nvPr>
        </p:nvSpPr>
        <p:spPr>
          <a:xfrm>
            <a:off x="12192000" y="-407266"/>
            <a:ext cx="10916874" cy="1455583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63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9779000" cy="1435100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6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ec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6" y="4533900"/>
            <a:ext cx="21971004" cy="4648200"/>
          </a:xfrm>
          <a:prstGeom prst="rect">
            <a:avLst/>
          </a:prstGeom>
        </p:spPr>
        <p:txBody>
          <a:bodyPr anchor="ctr"/>
          <a:lstStyle>
            <a:lvl1pPr>
              <a:defRPr sz="11600" b="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t>Section Title</a:t>
            </a:r>
          </a:p>
        </p:txBody>
      </p:sp>
      <p:sp>
        <p:nvSpPr>
          <p:cNvPr id="7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5233"/>
            <a:ext cx="368505" cy="374600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4949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80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Slide Subtitle</a:t>
            </a:r>
          </a:p>
        </p:txBody>
      </p:sp>
      <p:sp>
        <p:nvSpPr>
          <p:cNvPr id="8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Agenda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5100"/>
          </a:xfrm>
          <a:prstGeom prst="rect">
            <a:avLst/>
          </a:prstGeom>
        </p:spPr>
        <p:txBody>
          <a:bodyPr/>
          <a:lstStyle/>
          <a:p>
            <a:r>
              <a:t>Agenda Title</a:t>
            </a:r>
          </a:p>
        </p:txBody>
      </p:sp>
      <p:sp>
        <p:nvSpPr>
          <p:cNvPr id="89" name="Agenda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Agenda Subtitle</a:t>
            </a:r>
          </a:p>
        </p:txBody>
      </p:sp>
      <p:sp>
        <p:nvSpPr>
          <p:cNvPr id="90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1pPr>
            <a:lvl2pPr marL="0" indent="4572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2pPr>
            <a:lvl3pPr marL="0" indent="9144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3pPr>
            <a:lvl4pPr marL="0" indent="13716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4pPr>
            <a:lvl5pPr marL="0" indent="18288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5pPr>
          </a:lstStyle>
          <a:p>
            <a:r>
              <a:t>Agenda Topics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9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920843"/>
            <a:ext cx="21971000" cy="387431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marL="0" indent="45720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marL="0" indent="91440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marL="0" indent="182880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r>
              <a:t>Statement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9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ig F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1075927"/>
            <a:ext cx="21971000" cy="7241584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1pPr>
            <a:lvl2pPr marL="0" indent="45720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2pPr>
            <a:lvl3pPr marL="0" indent="91440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3pPr>
            <a:lvl4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4pPr>
            <a:lvl5pPr marL="0" indent="182880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5pPr>
          </a:lstStyle>
          <a:p>
            <a:r>
              <a:t>100%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07" name="Fact informa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8262180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Fact information</a:t>
            </a:r>
          </a:p>
        </p:txBody>
      </p:sp>
      <p:sp>
        <p:nvSpPr>
          <p:cNvPr id="10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Attribu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2430025" y="10675453"/>
            <a:ext cx="20200052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3600" b="1"/>
            </a:lvl1pPr>
          </a:lstStyle>
          <a:p>
            <a:r>
              <a:t>Attribution</a:t>
            </a:r>
          </a:p>
        </p:txBody>
      </p:sp>
      <p:sp>
        <p:nvSpPr>
          <p:cNvPr id="116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753923" y="4939860"/>
            <a:ext cx="20876154" cy="3836280"/>
          </a:xfrm>
          <a:prstGeom prst="rect">
            <a:avLst/>
          </a:prstGeom>
        </p:spPr>
        <p:txBody>
          <a:bodyPr/>
          <a:lstStyle>
            <a:lvl1pPr marL="638923" indent="-469900">
              <a:spcBef>
                <a:spcPts val="0"/>
              </a:spcBef>
              <a:buSzTx/>
              <a:buNone/>
              <a:defRPr sz="8500" spc="-17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marL="638923" indent="-12700">
              <a:spcBef>
                <a:spcPts val="0"/>
              </a:spcBef>
              <a:buSzTx/>
              <a:buNone/>
              <a:defRPr sz="8500" spc="-17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marL="638923" indent="444500">
              <a:spcBef>
                <a:spcPts val="0"/>
              </a:spcBef>
              <a:buSzTx/>
              <a:buNone/>
              <a:defRPr sz="8500" spc="-17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marL="638923" indent="901700">
              <a:spcBef>
                <a:spcPts val="0"/>
              </a:spcBef>
              <a:buSzTx/>
              <a:buNone/>
              <a:defRPr sz="8500" spc="-17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marL="638923" indent="1358900">
              <a:spcBef>
                <a:spcPts val="0"/>
              </a:spcBef>
              <a:buSzTx/>
              <a:buNone/>
              <a:defRPr sz="8500" spc="-17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r>
              <a:t>“Notable Quote”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Bowl of salad with fried rice, boiled eggs and chopsticks"/>
          <p:cNvSpPr>
            <a:spLocks noGrp="1"/>
          </p:cNvSpPr>
          <p:nvPr>
            <p:ph type="pic" sz="quarter" idx="21"/>
          </p:nvPr>
        </p:nvSpPr>
        <p:spPr>
          <a:xfrm>
            <a:off x="15760700" y="1016000"/>
            <a:ext cx="7439099" cy="594967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25" name="Bowl with salmon cakes, salad and hummus "/>
          <p:cNvSpPr>
            <a:spLocks noGrp="1"/>
          </p:cNvSpPr>
          <p:nvPr>
            <p:ph type="pic" sz="half" idx="22"/>
          </p:nvPr>
        </p:nvSpPr>
        <p:spPr>
          <a:xfrm>
            <a:off x="13500100" y="3978275"/>
            <a:ext cx="10439400" cy="1215018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26" name="Bowl of pappardelle pasta with parsley butter, roasted hazelnuts and shaved parmesan cheese"/>
          <p:cNvSpPr>
            <a:spLocks noGrp="1"/>
          </p:cNvSpPr>
          <p:nvPr>
            <p:ph type="pic" idx="23"/>
          </p:nvPr>
        </p:nvSpPr>
        <p:spPr>
          <a:xfrm>
            <a:off x="-139700" y="495300"/>
            <a:ext cx="16611600" cy="124587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2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bowl of salad with fried rice, boiled eggs and chopsticks"/>
          <p:cNvSpPr>
            <a:spLocks noGrp="1"/>
          </p:cNvSpPr>
          <p:nvPr>
            <p:ph type="pic" idx="21"/>
          </p:nvPr>
        </p:nvSpPr>
        <p:spPr>
          <a:xfrm>
            <a:off x="-1333500" y="-5524500"/>
            <a:ext cx="27051000" cy="216408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3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31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Title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4248504"/>
            <a:ext cx="21971000" cy="82560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0999"/>
            <a:ext cx="368505" cy="3746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defTabSz="584200">
              <a:defRPr sz="1800"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ransition spd="med"/>
  <p:txStyles>
    <p:titleStyle>
      <a:lvl1pPr marL="0" marR="0" indent="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4572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9144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3716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8288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22860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7432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32004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36576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titleStyle>
    <p:bodyStyle>
      <a:lvl1pPr marL="6096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12192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18288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24384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30480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36576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42672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48768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54864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2286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743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3200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3657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mp"/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Castle Cary Town Council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Castle Cary Town Council</a:t>
            </a:r>
          </a:p>
        </p:txBody>
      </p:sp>
      <p:sp>
        <p:nvSpPr>
          <p:cNvPr id="152" name="How we spend the precept 23/24"/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dirty="0"/>
              <a:t>How we </a:t>
            </a:r>
            <a:r>
              <a:rPr dirty="0" err="1"/>
              <a:t>spen</a:t>
            </a:r>
            <a:r>
              <a:rPr lang="en-GB" dirty="0"/>
              <a:t>t</a:t>
            </a:r>
            <a:r>
              <a:rPr dirty="0"/>
              <a:t> the precept 23/24 </a:t>
            </a: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rass cutting -Fairfield, Cemetery, land at Catherine's Close, outskirts of the football &amp; cricket pitches…"/>
          <p:cNvSpPr txBox="1">
            <a:spLocks noGrp="1"/>
          </p:cNvSpPr>
          <p:nvPr>
            <p:ph type="body" idx="1"/>
          </p:nvPr>
        </p:nvSpPr>
        <p:spPr>
          <a:xfrm>
            <a:off x="530859" y="3091290"/>
            <a:ext cx="23322282" cy="10570439"/>
          </a:xfrm>
          <a:prstGeom prst="rect">
            <a:avLst/>
          </a:prstGeom>
          <a:solidFill>
            <a:srgbClr val="011D57"/>
          </a:solidFill>
        </p:spPr>
        <p:txBody>
          <a:bodyPr spcCol="1166113">
            <a:normAutofit lnSpcReduction="10000"/>
          </a:bodyPr>
          <a:lstStyle/>
          <a:p>
            <a:pPr>
              <a:defRPr>
                <a:solidFill>
                  <a:srgbClr val="FFFFFF"/>
                </a:solidFill>
              </a:defRPr>
            </a:pPr>
            <a:r>
              <a:rPr dirty="0"/>
              <a:t>Grass cutting -Fairfield, Cemetery, land at Catherine's Close, outskirts of the football &amp; cricket pitches </a:t>
            </a:r>
          </a:p>
          <a:p>
            <a:pPr>
              <a:defRPr>
                <a:solidFill>
                  <a:srgbClr val="FFFFFF"/>
                </a:solidFill>
              </a:defRPr>
            </a:pPr>
            <a:r>
              <a:rPr dirty="0"/>
              <a:t>Play areas </a:t>
            </a:r>
          </a:p>
          <a:p>
            <a:pPr>
              <a:defRPr>
                <a:solidFill>
                  <a:srgbClr val="FFFFFF"/>
                </a:solidFill>
              </a:defRPr>
            </a:pPr>
            <a:r>
              <a:rPr dirty="0"/>
              <a:t>Properties - Market House,          Pavilion, Cemetery</a:t>
            </a:r>
            <a:r>
              <a:rPr lang="en-GB" dirty="0"/>
              <a:t> Chapel</a:t>
            </a:r>
            <a:endParaRPr dirty="0"/>
          </a:p>
          <a:p>
            <a:pPr>
              <a:defRPr>
                <a:solidFill>
                  <a:srgbClr val="FFFFFF"/>
                </a:solidFill>
              </a:defRPr>
            </a:pPr>
            <a:r>
              <a:rPr dirty="0"/>
              <a:t>Grants - large grants to Library and CAT bus </a:t>
            </a:r>
          </a:p>
          <a:p>
            <a:pPr>
              <a:defRPr>
                <a:solidFill>
                  <a:srgbClr val="FFFFFF"/>
                </a:solidFill>
              </a:defRPr>
            </a:pPr>
            <a:r>
              <a:rPr dirty="0"/>
              <a:t>Small grants to community </a:t>
            </a:r>
            <a:r>
              <a:rPr dirty="0" err="1"/>
              <a:t>organisations</a:t>
            </a:r>
            <a:r>
              <a:rPr dirty="0"/>
              <a:t> </a:t>
            </a:r>
          </a:p>
          <a:p>
            <a:pPr>
              <a:defRPr>
                <a:solidFill>
                  <a:srgbClr val="FFFFFF"/>
                </a:solidFill>
              </a:defRPr>
            </a:pPr>
            <a:r>
              <a:rPr dirty="0"/>
              <a:t>Millbrook Hub free of charge to Cary Cares for the </a:t>
            </a:r>
            <a:r>
              <a:rPr dirty="0" err="1"/>
              <a:t>Commun</a:t>
            </a:r>
            <a:r>
              <a:rPr lang="en-GB" dirty="0" err="1"/>
              <a:t>i</a:t>
            </a:r>
            <a:r>
              <a:rPr dirty="0"/>
              <a:t>ty Larder. </a:t>
            </a:r>
          </a:p>
          <a:p>
            <a:pPr>
              <a:defRPr>
                <a:solidFill>
                  <a:srgbClr val="FFFFFF"/>
                </a:solidFill>
              </a:defRPr>
            </a:pPr>
            <a:r>
              <a:rPr dirty="0"/>
              <a:t>Cleaning the Market House, Pavilion, Catherine's Close </a:t>
            </a:r>
            <a:r>
              <a:rPr lang="en-GB" dirty="0"/>
              <a:t>toilet</a:t>
            </a:r>
            <a:endParaRPr dirty="0"/>
          </a:p>
          <a:p>
            <a:pPr>
              <a:defRPr>
                <a:solidFill>
                  <a:srgbClr val="FFFFFF"/>
                </a:solidFill>
              </a:defRPr>
            </a:pPr>
            <a:r>
              <a:rPr dirty="0"/>
              <a:t>Paying Somerset Council to open</a:t>
            </a:r>
            <a:r>
              <a:rPr lang="en-GB" dirty="0"/>
              <a:t>,</a:t>
            </a:r>
            <a:r>
              <a:rPr dirty="0"/>
              <a:t> close and clean Millbrook toilets daily </a:t>
            </a:r>
          </a:p>
          <a:p>
            <a:pPr>
              <a:defRPr>
                <a:solidFill>
                  <a:srgbClr val="FFFFFF"/>
                </a:solidFill>
              </a:defRPr>
            </a:pPr>
            <a:r>
              <a:rPr dirty="0"/>
              <a:t>Staffing : Town Clerk 37</a:t>
            </a:r>
            <a:r>
              <a:rPr lang="en-GB" dirty="0"/>
              <a:t> </a:t>
            </a:r>
            <a:r>
              <a:rPr dirty="0" err="1"/>
              <a:t>hrs</a:t>
            </a:r>
            <a:r>
              <a:rPr dirty="0"/>
              <a:t>, Deputy Clerk 1</a:t>
            </a:r>
            <a:r>
              <a:rPr lang="en-GB" dirty="0"/>
              <a:t>8 </a:t>
            </a:r>
            <a:r>
              <a:rPr dirty="0" err="1"/>
              <a:t>hrs</a:t>
            </a:r>
            <a:r>
              <a:rPr dirty="0"/>
              <a:t>, Marketing &amp; Communications Administrator </a:t>
            </a:r>
            <a:r>
              <a:rPr lang="en-GB" dirty="0"/>
              <a:t>20 </a:t>
            </a:r>
            <a:r>
              <a:rPr dirty="0" err="1"/>
              <a:t>hrs</a:t>
            </a:r>
            <a:r>
              <a:rPr lang="en-GB" dirty="0"/>
              <a:t>, </a:t>
            </a:r>
            <a:r>
              <a:rPr dirty="0"/>
              <a:t>Maintenance Manager 10</a:t>
            </a:r>
            <a:r>
              <a:rPr lang="en-GB" dirty="0"/>
              <a:t> </a:t>
            </a:r>
            <a:r>
              <a:rPr dirty="0" err="1"/>
              <a:t>hrs</a:t>
            </a:r>
            <a:endParaRPr lang="en-GB" dirty="0"/>
          </a:p>
          <a:p>
            <a:pPr>
              <a:defRPr>
                <a:solidFill>
                  <a:srgbClr val="FFFFFF"/>
                </a:solidFill>
              </a:defRPr>
            </a:pPr>
            <a:r>
              <a:rPr lang="en-GB" dirty="0"/>
              <a:t>Paying into a car park compensation scheme to retain free parking at Millbrook and Catherines Close car parks</a:t>
            </a:r>
            <a:r>
              <a:rPr dirty="0"/>
              <a:t> </a:t>
            </a:r>
          </a:p>
        </p:txBody>
      </p:sp>
      <p:sp>
        <p:nvSpPr>
          <p:cNvPr id="155" name="How we spend the Precept"/>
          <p:cNvSpPr txBox="1"/>
          <p:nvPr/>
        </p:nvSpPr>
        <p:spPr>
          <a:xfrm>
            <a:off x="1498079" y="725299"/>
            <a:ext cx="21244089" cy="116765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7100" b="1">
                <a:solidFill>
                  <a:srgbClr val="011D57"/>
                </a:solidFill>
              </a:defRPr>
            </a:lvl1pPr>
          </a:lstStyle>
          <a:p>
            <a:r>
              <a:t>How we spend the Precept </a:t>
            </a:r>
          </a:p>
        </p:txBody>
      </p: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Play area replacement of equipment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  <a:solidFill>
            <a:srgbClr val="011D57"/>
          </a:solidFill>
        </p:spPr>
        <p:txBody>
          <a:bodyPr/>
          <a:lstStyle/>
          <a:p>
            <a:pPr>
              <a:defRPr>
                <a:solidFill>
                  <a:srgbClr val="FFFFFF"/>
                </a:solidFill>
              </a:defRPr>
            </a:pPr>
            <a:r>
              <a:rPr dirty="0"/>
              <a:t>Play area replacement of equipment </a:t>
            </a:r>
          </a:p>
          <a:p>
            <a:pPr>
              <a:defRPr>
                <a:solidFill>
                  <a:srgbClr val="FFFFFF"/>
                </a:solidFill>
              </a:defRPr>
            </a:pPr>
            <a:endParaRPr dirty="0"/>
          </a:p>
          <a:p>
            <a:pPr>
              <a:defRPr>
                <a:solidFill>
                  <a:srgbClr val="FFFFFF"/>
                </a:solidFill>
              </a:defRPr>
            </a:pPr>
            <a:r>
              <a:rPr dirty="0"/>
              <a:t>Table Tennis Table on Fairfield </a:t>
            </a:r>
          </a:p>
          <a:p>
            <a:pPr>
              <a:defRPr>
                <a:solidFill>
                  <a:srgbClr val="FFFFFF"/>
                </a:solidFill>
              </a:defRPr>
            </a:pPr>
            <a:endParaRPr dirty="0"/>
          </a:p>
          <a:p>
            <a:pPr>
              <a:defRPr>
                <a:solidFill>
                  <a:srgbClr val="FFFFFF"/>
                </a:solidFill>
              </a:defRPr>
            </a:pPr>
            <a:r>
              <a:rPr dirty="0"/>
              <a:t>Resurfacing of Basketball area on the Donald Pither Field </a:t>
            </a:r>
          </a:p>
          <a:p>
            <a:pPr>
              <a:defRPr>
                <a:solidFill>
                  <a:srgbClr val="FFFFFF"/>
                </a:solidFill>
              </a:defRPr>
            </a:pPr>
            <a:endParaRPr dirty="0"/>
          </a:p>
          <a:p>
            <a:pPr>
              <a:defRPr>
                <a:solidFill>
                  <a:srgbClr val="FFFFFF"/>
                </a:solidFill>
              </a:defRPr>
            </a:pPr>
            <a:r>
              <a:rPr dirty="0"/>
              <a:t>Receipt of monies for the new Pavilion </a:t>
            </a:r>
          </a:p>
          <a:p>
            <a:pPr>
              <a:defRPr>
                <a:solidFill>
                  <a:srgbClr val="FFFFFF"/>
                </a:solidFill>
              </a:defRPr>
            </a:pPr>
            <a:endParaRPr dirty="0"/>
          </a:p>
          <a:p>
            <a:pPr>
              <a:defRPr>
                <a:solidFill>
                  <a:srgbClr val="FFFFFF"/>
                </a:solidFill>
              </a:defRPr>
            </a:pPr>
            <a:r>
              <a:rPr dirty="0"/>
              <a:t>Re</a:t>
            </a:r>
            <a:r>
              <a:rPr lang="en-GB" dirty="0"/>
              <a:t>-</a:t>
            </a:r>
            <a:r>
              <a:rPr dirty="0"/>
              <a:t>surfacing part of the Pump Track </a:t>
            </a:r>
          </a:p>
        </p:txBody>
      </p:sp>
      <p:sp>
        <p:nvSpPr>
          <p:cNvPr id="158" name="Section 106 - funding from developers paid to CCTC and Ansford Parish Council for joint projects"/>
          <p:cNvSpPr txBox="1"/>
          <p:nvPr/>
        </p:nvSpPr>
        <p:spPr>
          <a:xfrm>
            <a:off x="1936527" y="244877"/>
            <a:ext cx="19691552" cy="31635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6800"/>
            </a:lvl1pPr>
          </a:lstStyle>
          <a:p>
            <a:r>
              <a:t>Section 106 - funding from developers paid to CCTC and Ansford Parish Council for joint projects </a:t>
            </a:r>
          </a:p>
        </p:txBody>
      </p:sp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Large Grants to Community Service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ctr">
              <a:defRPr>
                <a:solidFill>
                  <a:srgbClr val="011D57"/>
                </a:solidFill>
              </a:defRPr>
            </a:lvl1pPr>
          </a:lstStyle>
          <a:p>
            <a:r>
              <a:rPr dirty="0"/>
              <a:t>Large Grants to Community Services </a:t>
            </a:r>
          </a:p>
        </p:txBody>
      </p:sp>
      <p:sp>
        <p:nvSpPr>
          <p:cNvPr id="161" name="Castle Cary Community Library £3000…"/>
          <p:cNvSpPr txBox="1">
            <a:spLocks noGrp="1"/>
          </p:cNvSpPr>
          <p:nvPr>
            <p:ph type="body" idx="1"/>
          </p:nvPr>
        </p:nvSpPr>
        <p:spPr>
          <a:xfrm>
            <a:off x="408668" y="2753470"/>
            <a:ext cx="23566664" cy="10067303"/>
          </a:xfrm>
          <a:prstGeom prst="rect">
            <a:avLst/>
          </a:prstGeom>
          <a:solidFill>
            <a:srgbClr val="011D57"/>
          </a:solidFill>
        </p:spPr>
        <p:txBody>
          <a:bodyPr>
            <a:normAutofit fontScale="85000" lnSpcReduction="20000"/>
          </a:bodyPr>
          <a:lstStyle/>
          <a:p>
            <a:pPr marL="762000" indent="-762000">
              <a:defRPr sz="6000">
                <a:solidFill>
                  <a:srgbClr val="FFFFFF"/>
                </a:solidFill>
              </a:defRPr>
            </a:pPr>
            <a:r>
              <a:rPr dirty="0"/>
              <a:t>Castle Cary Community Library £3</a:t>
            </a:r>
            <a:r>
              <a:rPr lang="en-GB" dirty="0"/>
              <a:t>,</a:t>
            </a:r>
            <a:r>
              <a:rPr dirty="0"/>
              <a:t>000</a:t>
            </a:r>
          </a:p>
          <a:p>
            <a:pPr marL="762000" indent="-762000">
              <a:defRPr sz="6000">
                <a:solidFill>
                  <a:srgbClr val="FFFFFF"/>
                </a:solidFill>
              </a:defRPr>
            </a:pPr>
            <a:endParaRPr dirty="0"/>
          </a:p>
          <a:p>
            <a:pPr marL="762000" indent="-762000">
              <a:defRPr sz="6000">
                <a:solidFill>
                  <a:srgbClr val="FFFFFF"/>
                </a:solidFill>
              </a:defRPr>
            </a:pPr>
            <a:r>
              <a:rPr dirty="0"/>
              <a:t>Community Accessible Transport -SSCAT bus £2</a:t>
            </a:r>
            <a:r>
              <a:rPr lang="en-GB" dirty="0"/>
              <a:t>,</a:t>
            </a:r>
            <a:r>
              <a:rPr dirty="0"/>
              <a:t>500</a:t>
            </a:r>
          </a:p>
          <a:p>
            <a:pPr marL="762000" indent="-762000">
              <a:defRPr sz="6000">
                <a:solidFill>
                  <a:srgbClr val="FFFFFF"/>
                </a:solidFill>
              </a:defRPr>
            </a:pPr>
            <a:endParaRPr dirty="0"/>
          </a:p>
          <a:p>
            <a:pPr marL="762000" indent="-762000">
              <a:defRPr sz="6000">
                <a:solidFill>
                  <a:srgbClr val="FFFFFF"/>
                </a:solidFill>
              </a:defRPr>
            </a:pPr>
            <a:r>
              <a:rPr dirty="0"/>
              <a:t>Donald Pither Memorial Trust £15</a:t>
            </a:r>
            <a:r>
              <a:rPr lang="en-GB" dirty="0"/>
              <a:t>,</a:t>
            </a:r>
            <a:r>
              <a:rPr dirty="0"/>
              <a:t>500</a:t>
            </a:r>
            <a:endParaRPr lang="en-GB" dirty="0"/>
          </a:p>
          <a:p>
            <a:pPr marL="762000" indent="-762000">
              <a:defRPr sz="6000">
                <a:solidFill>
                  <a:srgbClr val="FFFFFF"/>
                </a:solidFill>
              </a:defRPr>
            </a:pPr>
            <a:endParaRPr lang="en-GB" dirty="0"/>
          </a:p>
          <a:p>
            <a:pPr marL="762000" indent="-762000">
              <a:defRPr sz="6000">
                <a:solidFill>
                  <a:srgbClr val="FFFFFF"/>
                </a:solidFill>
              </a:defRPr>
            </a:pPr>
            <a:r>
              <a:rPr lang="en-GB" dirty="0" err="1"/>
              <a:t>Caryford</a:t>
            </a:r>
            <a:r>
              <a:rPr lang="en-GB" dirty="0"/>
              <a:t> Community Hall £100,000 (PWLB loan to be re-paid through precept)</a:t>
            </a:r>
            <a:endParaRPr dirty="0"/>
          </a:p>
          <a:p>
            <a:pPr marL="762000" indent="-762000">
              <a:defRPr sz="6000">
                <a:solidFill>
                  <a:srgbClr val="FFFFFF"/>
                </a:solidFill>
              </a:defRPr>
            </a:pPr>
            <a:endParaRPr dirty="0"/>
          </a:p>
          <a:p>
            <a:pPr marL="762000" indent="-762000">
              <a:defRPr sz="6000">
                <a:solidFill>
                  <a:srgbClr val="FFFFFF"/>
                </a:solidFill>
              </a:defRPr>
            </a:pPr>
            <a:r>
              <a:rPr dirty="0"/>
              <a:t>Free of charge lease to Cary Cares for the Community Larder </a:t>
            </a:r>
          </a:p>
        </p:txBody>
      </p:sp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Community Organisations CCTC has supported with small grants in 23/24"/>
          <p:cNvSpPr txBox="1">
            <a:spLocks noGrp="1"/>
          </p:cNvSpPr>
          <p:nvPr>
            <p:ph type="title"/>
          </p:nvPr>
        </p:nvSpPr>
        <p:spPr>
          <a:xfrm>
            <a:off x="1005245" y="360733"/>
            <a:ext cx="21971001" cy="2583190"/>
          </a:xfrm>
          <a:prstGeom prst="rect">
            <a:avLst/>
          </a:prstGeom>
        </p:spPr>
        <p:txBody>
          <a:bodyPr/>
          <a:lstStyle>
            <a:lvl1pPr defTabSz="2267655">
              <a:defRPr sz="8928" spc="-178">
                <a:solidFill>
                  <a:srgbClr val="2C0977"/>
                </a:solidFill>
              </a:defRPr>
            </a:lvl1pPr>
          </a:lstStyle>
          <a:p>
            <a:r>
              <a:t>Community Organisations CCTC has supported with small grants in 23/24 </a:t>
            </a:r>
          </a:p>
        </p:txBody>
      </p:sp>
      <p:sp>
        <p:nvSpPr>
          <p:cNvPr id="164" name="Castle Cary Cygnets"/>
          <p:cNvSpPr/>
          <p:nvPr/>
        </p:nvSpPr>
        <p:spPr>
          <a:xfrm>
            <a:off x="806586" y="4252763"/>
            <a:ext cx="3514006" cy="3641389"/>
          </a:xfrm>
          <a:prstGeom prst="roundRect">
            <a:avLst>
              <a:gd name="adj" fmla="val 10000"/>
            </a:avLst>
          </a:prstGeom>
          <a:solidFill>
            <a:srgbClr val="011D57"/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/>
          <a:lstStyle/>
          <a:p>
            <a:pPr defTabSz="82550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rPr sz="4400" dirty="0">
                <a:latin typeface="+mn-lt"/>
                <a:ea typeface="+mn-ea"/>
                <a:cs typeface="+mn-cs"/>
                <a:sym typeface="Helvetica Neue"/>
              </a:rPr>
              <a:t>Castle Cary Cygnets</a:t>
            </a:r>
            <a:r>
              <a:rPr lang="en-GB" sz="4400" dirty="0">
                <a:latin typeface="+mn-lt"/>
                <a:ea typeface="+mn-ea"/>
                <a:cs typeface="+mn-cs"/>
                <a:sym typeface="Helvetica Neue"/>
              </a:rPr>
              <a:t> (majorettes)</a:t>
            </a:r>
            <a:r>
              <a:rPr dirty="0"/>
              <a:t> </a:t>
            </a:r>
          </a:p>
        </p:txBody>
      </p:sp>
      <p:sp>
        <p:nvSpPr>
          <p:cNvPr id="165" name="Scouts Warm Space"/>
          <p:cNvSpPr/>
          <p:nvPr/>
        </p:nvSpPr>
        <p:spPr>
          <a:xfrm>
            <a:off x="9772744" y="3333548"/>
            <a:ext cx="3142518" cy="3923840"/>
          </a:xfrm>
          <a:prstGeom prst="roundRect">
            <a:avLst>
              <a:gd name="adj" fmla="val 13035"/>
            </a:avLst>
          </a:prstGeom>
          <a:solidFill>
            <a:srgbClr val="011D57"/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 defTabSz="825500">
              <a:defRPr sz="41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rPr lang="en-GB" dirty="0"/>
              <a:t>Castle Cary Scout Group</a:t>
            </a:r>
            <a:endParaRPr dirty="0"/>
          </a:p>
        </p:txBody>
      </p:sp>
      <p:sp>
        <p:nvSpPr>
          <p:cNvPr id="166" name="Cary Carers"/>
          <p:cNvSpPr/>
          <p:nvPr/>
        </p:nvSpPr>
        <p:spPr>
          <a:xfrm>
            <a:off x="13703045" y="4442856"/>
            <a:ext cx="3895985" cy="3131634"/>
          </a:xfrm>
          <a:prstGeom prst="roundRect">
            <a:avLst>
              <a:gd name="adj" fmla="val 10000"/>
            </a:avLst>
          </a:prstGeom>
          <a:solidFill>
            <a:srgbClr val="011D57"/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 defTabSz="825500">
              <a:defRPr sz="43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t>Cary Carers </a:t>
            </a:r>
          </a:p>
        </p:txBody>
      </p:sp>
      <p:sp>
        <p:nvSpPr>
          <p:cNvPr id="167" name="Somerscience…"/>
          <p:cNvSpPr/>
          <p:nvPr/>
        </p:nvSpPr>
        <p:spPr>
          <a:xfrm>
            <a:off x="19414957" y="6752208"/>
            <a:ext cx="4298002" cy="3248603"/>
          </a:xfrm>
          <a:prstGeom prst="roundRect">
            <a:avLst>
              <a:gd name="adj" fmla="val 11274"/>
            </a:avLst>
          </a:prstGeom>
          <a:solidFill>
            <a:srgbClr val="011D57"/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/>
          <a:lstStyle/>
          <a:p>
            <a:pPr defTabSz="825500">
              <a:defRPr sz="46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rPr dirty="0" err="1"/>
              <a:t>Somerscience</a:t>
            </a:r>
            <a:r>
              <a:rPr dirty="0"/>
              <a:t> </a:t>
            </a:r>
          </a:p>
          <a:p>
            <a:pPr defTabSz="825500">
              <a:defRPr sz="46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rPr dirty="0"/>
              <a:t>Festival </a:t>
            </a:r>
          </a:p>
        </p:txBody>
      </p:sp>
      <p:sp>
        <p:nvSpPr>
          <p:cNvPr id="168" name="Castle Cary's Carnivals"/>
          <p:cNvSpPr/>
          <p:nvPr/>
        </p:nvSpPr>
        <p:spPr>
          <a:xfrm>
            <a:off x="517977" y="9011116"/>
            <a:ext cx="3514007" cy="3029034"/>
          </a:xfrm>
          <a:prstGeom prst="roundRect">
            <a:avLst>
              <a:gd name="adj" fmla="val 8262"/>
            </a:avLst>
          </a:prstGeom>
          <a:solidFill>
            <a:srgbClr val="011D57"/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 defTabSz="825500">
              <a:defRPr sz="46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rPr dirty="0"/>
              <a:t>Castle Cary's Carnivals</a:t>
            </a:r>
          </a:p>
        </p:txBody>
      </p:sp>
      <p:sp>
        <p:nvSpPr>
          <p:cNvPr id="169" name="Cary's Christmas Cracker"/>
          <p:cNvSpPr/>
          <p:nvPr/>
        </p:nvSpPr>
        <p:spPr>
          <a:xfrm>
            <a:off x="18611736" y="2896320"/>
            <a:ext cx="3719394" cy="3177138"/>
          </a:xfrm>
          <a:prstGeom prst="roundRect">
            <a:avLst>
              <a:gd name="adj" fmla="val 4917"/>
            </a:avLst>
          </a:prstGeom>
          <a:solidFill>
            <a:srgbClr val="011D57"/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 defTabSz="825500">
              <a:defRPr sz="4500" b="1">
                <a:solidFill>
                  <a:srgbClr val="FFFFFF"/>
                </a:solidFill>
              </a:defRPr>
            </a:lvl1pPr>
          </a:lstStyle>
          <a:p>
            <a:r>
              <a:rPr b="0" dirty="0">
                <a:latin typeface="Helvetica Neue Medium"/>
              </a:rPr>
              <a:t>Cary's Christmas Cracker </a:t>
            </a:r>
          </a:p>
        </p:txBody>
      </p:sp>
      <p:sp>
        <p:nvSpPr>
          <p:cNvPr id="170" name="Somerset Citizen's  Advice Bureau"/>
          <p:cNvSpPr/>
          <p:nvPr/>
        </p:nvSpPr>
        <p:spPr>
          <a:xfrm>
            <a:off x="15196262" y="9011116"/>
            <a:ext cx="3172305" cy="3687205"/>
          </a:xfrm>
          <a:prstGeom prst="roundRect">
            <a:avLst>
              <a:gd name="adj" fmla="val 10000"/>
            </a:avLst>
          </a:prstGeom>
          <a:solidFill>
            <a:srgbClr val="011D57"/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 defTabSz="825500">
              <a:defRPr sz="41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rPr lang="en-GB" dirty="0"/>
              <a:t>Citizens Advice Somerset</a:t>
            </a:r>
            <a:endParaRPr dirty="0"/>
          </a:p>
        </p:txBody>
      </p:sp>
      <p:sp>
        <p:nvSpPr>
          <p:cNvPr id="171" name="Allotments"/>
          <p:cNvSpPr/>
          <p:nvPr/>
        </p:nvSpPr>
        <p:spPr>
          <a:xfrm>
            <a:off x="10245697" y="8232662"/>
            <a:ext cx="3514007" cy="3923840"/>
          </a:xfrm>
          <a:prstGeom prst="roundRect">
            <a:avLst>
              <a:gd name="adj" fmla="val 8262"/>
            </a:avLst>
          </a:prstGeom>
          <a:solidFill>
            <a:srgbClr val="011D57"/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 defTabSz="825500">
              <a:defRPr sz="46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rPr lang="en-GB" dirty="0"/>
              <a:t> </a:t>
            </a:r>
            <a:r>
              <a:rPr dirty="0"/>
              <a:t>Allotment</a:t>
            </a:r>
            <a:r>
              <a:rPr lang="en-GB" dirty="0"/>
              <a:t> Association</a:t>
            </a:r>
            <a:endParaRPr dirty="0"/>
          </a:p>
        </p:txBody>
      </p:sp>
      <p:sp>
        <p:nvSpPr>
          <p:cNvPr id="172" name="Castle Cary Cricket Club"/>
          <p:cNvSpPr/>
          <p:nvPr/>
        </p:nvSpPr>
        <p:spPr>
          <a:xfrm>
            <a:off x="4924185" y="3333548"/>
            <a:ext cx="3514006" cy="3029034"/>
          </a:xfrm>
          <a:prstGeom prst="roundRect">
            <a:avLst>
              <a:gd name="adj" fmla="val 8262"/>
            </a:avLst>
          </a:prstGeom>
          <a:solidFill>
            <a:srgbClr val="011D57"/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 defTabSz="825500">
              <a:defRPr sz="46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rPr dirty="0"/>
              <a:t>Castle Cary Cricket Club </a:t>
            </a:r>
          </a:p>
        </p:txBody>
      </p:sp>
      <p:sp>
        <p:nvSpPr>
          <p:cNvPr id="173" name="Repair Café for PAT testing kit as a community resource"/>
          <p:cNvSpPr/>
          <p:nvPr/>
        </p:nvSpPr>
        <p:spPr>
          <a:xfrm>
            <a:off x="4668454" y="7574490"/>
            <a:ext cx="4298002" cy="3687205"/>
          </a:xfrm>
          <a:prstGeom prst="roundRect">
            <a:avLst>
              <a:gd name="adj" fmla="val 7122"/>
            </a:avLst>
          </a:prstGeom>
          <a:solidFill>
            <a:srgbClr val="011D57"/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 defTabSz="825500">
              <a:defRPr sz="46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rPr lang="en-GB" dirty="0"/>
              <a:t>Toybox Preschool - Fun on the Field</a:t>
            </a:r>
            <a:endParaRPr dirty="0"/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23/24 Budget published on the websit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23/24 Budget published on the website </a:t>
            </a:r>
          </a:p>
        </p:txBody>
      </p:sp>
      <p:sp>
        <p:nvSpPr>
          <p:cNvPr id="176" name="Income              £242554.20…"/>
          <p:cNvSpPr txBox="1">
            <a:spLocks noGrp="1"/>
          </p:cNvSpPr>
          <p:nvPr>
            <p:ph type="body" idx="1"/>
          </p:nvPr>
        </p:nvSpPr>
        <p:spPr>
          <a:xfrm>
            <a:off x="1436505" y="4248504"/>
            <a:ext cx="21971001" cy="8256012"/>
          </a:xfrm>
          <a:prstGeom prst="rect">
            <a:avLst/>
          </a:prstGeom>
        </p:spPr>
        <p:txBody>
          <a:bodyPr/>
          <a:lstStyle/>
          <a:p>
            <a:r>
              <a:rPr dirty="0"/>
              <a:t>Income              </a:t>
            </a:r>
            <a:r>
              <a:rPr lang="en-GB" dirty="0"/>
              <a:t>	</a:t>
            </a:r>
            <a:r>
              <a:rPr dirty="0"/>
              <a:t>£242</a:t>
            </a:r>
            <a:r>
              <a:rPr lang="en-GB" dirty="0"/>
              <a:t>,</a:t>
            </a:r>
            <a:r>
              <a:rPr dirty="0"/>
              <a:t>554.20</a:t>
            </a:r>
          </a:p>
          <a:p>
            <a:endParaRPr dirty="0"/>
          </a:p>
          <a:p>
            <a:r>
              <a:rPr dirty="0"/>
              <a:t>Actual 31/3/2</a:t>
            </a:r>
            <a:r>
              <a:rPr lang="en-GB" dirty="0"/>
              <a:t>4		£363,142.99</a:t>
            </a:r>
            <a:endParaRPr dirty="0"/>
          </a:p>
          <a:p>
            <a:endParaRPr dirty="0"/>
          </a:p>
          <a:p>
            <a:r>
              <a:rPr dirty="0"/>
              <a:t>Expenditure       </a:t>
            </a:r>
            <a:r>
              <a:rPr lang="en-GB" dirty="0"/>
              <a:t>	</a:t>
            </a:r>
            <a:r>
              <a:rPr dirty="0"/>
              <a:t>£242</a:t>
            </a:r>
            <a:r>
              <a:rPr lang="en-GB" dirty="0"/>
              <a:t>,</a:t>
            </a:r>
            <a:r>
              <a:rPr dirty="0"/>
              <a:t>554.00</a:t>
            </a:r>
          </a:p>
          <a:p>
            <a:endParaRPr dirty="0"/>
          </a:p>
          <a:p>
            <a:r>
              <a:rPr dirty="0"/>
              <a:t>Actual 31/3/24 </a:t>
            </a:r>
            <a:r>
              <a:rPr lang="en-GB" dirty="0"/>
              <a:t>		£332,069.64</a:t>
            </a:r>
            <a:endParaRPr dirty="0"/>
          </a:p>
        </p:txBody>
      </p:sp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Local Community Network- Wincanton TC Bruton TC Milborne Port PC and all the smaller parish Councils in South East Somerset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dirty="0"/>
              <a:t>Local Community Network- Wincanton TC</a:t>
            </a:r>
            <a:r>
              <a:rPr lang="en-GB" dirty="0"/>
              <a:t>,</a:t>
            </a:r>
            <a:r>
              <a:rPr dirty="0"/>
              <a:t> Bruton TC</a:t>
            </a:r>
            <a:r>
              <a:rPr lang="en-GB" dirty="0"/>
              <a:t>,</a:t>
            </a:r>
            <a:r>
              <a:rPr dirty="0"/>
              <a:t> Milborne Port PC and all the smaller parish Councils in South East Somerset </a:t>
            </a:r>
          </a:p>
          <a:p>
            <a:r>
              <a:rPr dirty="0"/>
              <a:t>Balsam Centre</a:t>
            </a:r>
            <a:r>
              <a:rPr lang="en-GB" dirty="0"/>
              <a:t>,</a:t>
            </a:r>
            <a:r>
              <a:rPr dirty="0"/>
              <a:t> Wincanton</a:t>
            </a:r>
          </a:p>
          <a:p>
            <a:pPr marL="0" indent="0">
              <a:buNone/>
            </a:pPr>
            <a:r>
              <a:rPr dirty="0"/>
              <a:t>Councillors support the following: </a:t>
            </a:r>
          </a:p>
          <a:p>
            <a:r>
              <a:rPr dirty="0"/>
              <a:t>Memory Café, Sing 4 All, Community Larder</a:t>
            </a:r>
          </a:p>
          <a:p>
            <a:r>
              <a:rPr dirty="0" err="1"/>
              <a:t>Caryford</a:t>
            </a:r>
            <a:r>
              <a:rPr dirty="0"/>
              <a:t> Hall</a:t>
            </a:r>
          </a:p>
          <a:p>
            <a:r>
              <a:rPr dirty="0"/>
              <a:t>Cemetery Chapel </a:t>
            </a:r>
          </a:p>
          <a:p>
            <a:r>
              <a:rPr dirty="0"/>
              <a:t>Museum </a:t>
            </a:r>
          </a:p>
          <a:p>
            <a:r>
              <a:rPr dirty="0"/>
              <a:t>Millbrook Surgery team of health coaches</a:t>
            </a:r>
          </a:p>
        </p:txBody>
      </p:sp>
      <p:sp>
        <p:nvSpPr>
          <p:cNvPr id="179" name="Organisations &amp;  groups we work in partnership with 23/24"/>
          <p:cNvSpPr/>
          <p:nvPr/>
        </p:nvSpPr>
        <p:spPr>
          <a:xfrm>
            <a:off x="1061770" y="1535401"/>
            <a:ext cx="21843576" cy="1905001"/>
          </a:xfrm>
          <a:prstGeom prst="rect">
            <a:avLst/>
          </a:prstGeom>
          <a:solidFill>
            <a:srgbClr val="000000"/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 defTabSz="825500">
              <a:defRPr sz="60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rPr dirty="0" err="1"/>
              <a:t>Organisations</a:t>
            </a:r>
            <a:r>
              <a:rPr dirty="0"/>
              <a:t> &amp;  groups we work</a:t>
            </a:r>
            <a:r>
              <a:rPr lang="en-GB" dirty="0"/>
              <a:t>ed</a:t>
            </a:r>
            <a:r>
              <a:rPr dirty="0"/>
              <a:t> in partnership with 23/24 </a:t>
            </a:r>
          </a:p>
        </p:txBody>
      </p:sp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Precept Council Tax from 1201 houses and income £201350…"/>
          <p:cNvSpPr txBox="1">
            <a:spLocks noGrp="1"/>
          </p:cNvSpPr>
          <p:nvPr>
            <p:ph type="body" idx="1"/>
          </p:nvPr>
        </p:nvSpPr>
        <p:spPr>
          <a:xfrm>
            <a:off x="3175343" y="3519070"/>
            <a:ext cx="18033314" cy="8256012"/>
          </a:xfrm>
          <a:prstGeom prst="rect">
            <a:avLst/>
          </a:prstGeom>
        </p:spPr>
        <p:txBody>
          <a:bodyPr spcCol="901665"/>
          <a:lstStyle/>
          <a:p>
            <a:r>
              <a:rPr dirty="0"/>
              <a:t>Precept Council Tax from 1</a:t>
            </a:r>
            <a:r>
              <a:rPr lang="en-GB" dirty="0"/>
              <a:t>,</a:t>
            </a:r>
            <a:r>
              <a:rPr dirty="0"/>
              <a:t>201 houses and income 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	</a:t>
            </a:r>
            <a:r>
              <a:rPr dirty="0"/>
              <a:t>£201</a:t>
            </a:r>
            <a:r>
              <a:rPr lang="en-GB" dirty="0"/>
              <a:t>,</a:t>
            </a:r>
            <a:r>
              <a:rPr dirty="0"/>
              <a:t>350</a:t>
            </a:r>
          </a:p>
          <a:p>
            <a:endParaRPr dirty="0"/>
          </a:p>
          <a:p>
            <a:r>
              <a:rPr dirty="0"/>
              <a:t>Income from the MH lettings    </a:t>
            </a:r>
            <a:r>
              <a:rPr lang="en-GB" dirty="0"/>
              <a:t>	</a:t>
            </a:r>
          </a:p>
          <a:p>
            <a:pPr marL="0" indent="0">
              <a:buNone/>
            </a:pPr>
            <a:r>
              <a:rPr lang="en-GB" dirty="0"/>
              <a:t>	</a:t>
            </a:r>
            <a:r>
              <a:rPr dirty="0"/>
              <a:t>£14</a:t>
            </a:r>
            <a:r>
              <a:rPr lang="en-GB" dirty="0"/>
              <a:t>,</a:t>
            </a:r>
            <a:r>
              <a:rPr dirty="0"/>
              <a:t>500</a:t>
            </a:r>
          </a:p>
          <a:p>
            <a:endParaRPr dirty="0"/>
          </a:p>
          <a:p>
            <a:r>
              <a:rPr dirty="0"/>
              <a:t>Market  income  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	</a:t>
            </a:r>
            <a:r>
              <a:rPr dirty="0"/>
              <a:t>£7</a:t>
            </a:r>
            <a:r>
              <a:rPr lang="en-GB" dirty="0"/>
              <a:t>,</a:t>
            </a:r>
            <a:r>
              <a:rPr dirty="0"/>
              <a:t>500</a:t>
            </a:r>
          </a:p>
        </p:txBody>
      </p:sp>
      <p:sp>
        <p:nvSpPr>
          <p:cNvPr id="185" name="Where do we get our income from? 23/24"/>
          <p:cNvSpPr/>
          <p:nvPr/>
        </p:nvSpPr>
        <p:spPr>
          <a:xfrm>
            <a:off x="7070656" y="1334146"/>
            <a:ext cx="11608345" cy="1905001"/>
          </a:xfrm>
          <a:prstGeom prst="rect">
            <a:avLst/>
          </a:prstGeom>
          <a:solidFill>
            <a:srgbClr val="000000"/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 defTabSz="825500">
              <a:defRPr sz="60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t>Where do we get our income from? 23/24 </a:t>
            </a:r>
          </a:p>
        </p:txBody>
      </p:sp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Timetable…"/>
          <p:cNvSpPr txBox="1">
            <a:spLocks noGrp="1"/>
          </p:cNvSpPr>
          <p:nvPr>
            <p:ph type="body" idx="1"/>
          </p:nvPr>
        </p:nvSpPr>
        <p:spPr>
          <a:xfrm>
            <a:off x="4508875" y="3750984"/>
            <a:ext cx="16686698" cy="8256012"/>
          </a:xfrm>
          <a:prstGeom prst="rect">
            <a:avLst/>
          </a:prstGeom>
        </p:spPr>
        <p:txBody>
          <a:bodyPr spcCol="834334"/>
          <a:lstStyle/>
          <a:p>
            <a:r>
              <a:t>Timetable </a:t>
            </a:r>
          </a:p>
          <a:p>
            <a:r>
              <a:t>Budget holders meet </a:t>
            </a:r>
          </a:p>
          <a:p>
            <a:r>
              <a:t>Finance committee make a proposal to accept the budget </a:t>
            </a:r>
          </a:p>
          <a:p>
            <a:r>
              <a:t>Full Council vote on the proposal </a:t>
            </a:r>
          </a:p>
        </p:txBody>
      </p:sp>
      <p:sp>
        <p:nvSpPr>
          <p:cNvPr id="188" name="Budget process"/>
          <p:cNvSpPr/>
          <p:nvPr/>
        </p:nvSpPr>
        <p:spPr>
          <a:xfrm>
            <a:off x="2542428" y="1075391"/>
            <a:ext cx="18666629" cy="1905001"/>
          </a:xfrm>
          <a:prstGeom prst="rect">
            <a:avLst/>
          </a:prstGeom>
          <a:solidFill>
            <a:srgbClr val="000000"/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 defTabSz="825500">
              <a:defRPr sz="60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t>Budget process </a:t>
            </a:r>
          </a:p>
        </p:txBody>
      </p:sp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Admin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dirty="0"/>
              <a:t>Admin</a:t>
            </a:r>
            <a:r>
              <a:rPr lang="en-GB" dirty="0" err="1"/>
              <a:t>istration</a:t>
            </a:r>
            <a:r>
              <a:rPr lang="en-GB" dirty="0"/>
              <a:t>		</a:t>
            </a:r>
          </a:p>
          <a:p>
            <a:pPr marL="0" indent="0">
              <a:buNone/>
            </a:pPr>
            <a:r>
              <a:rPr lang="en-GB" dirty="0"/>
              <a:t>    £115,393</a:t>
            </a:r>
            <a:endParaRPr dirty="0"/>
          </a:p>
          <a:p>
            <a:r>
              <a:rPr lang="en-GB" dirty="0"/>
              <a:t>Properties and Infrastructure</a:t>
            </a:r>
          </a:p>
          <a:p>
            <a:pPr marL="0" indent="0">
              <a:buNone/>
            </a:pPr>
            <a:r>
              <a:rPr lang="en-GB" dirty="0"/>
              <a:t>   </a:t>
            </a:r>
            <a:r>
              <a:rPr dirty="0"/>
              <a:t> </a:t>
            </a:r>
            <a:r>
              <a:rPr lang="en-GB" dirty="0"/>
              <a:t>£63,991</a:t>
            </a:r>
            <a:endParaRPr dirty="0"/>
          </a:p>
          <a:p>
            <a:r>
              <a:rPr lang="en-GB" dirty="0"/>
              <a:t>Marketing and Communications &amp; HR</a:t>
            </a:r>
          </a:p>
          <a:p>
            <a:pPr marL="0" indent="0">
              <a:buNone/>
            </a:pPr>
            <a:r>
              <a:rPr lang="en-GB" dirty="0"/>
              <a:t>    £13,011</a:t>
            </a:r>
            <a:r>
              <a:rPr dirty="0"/>
              <a:t> </a:t>
            </a:r>
          </a:p>
          <a:p>
            <a:r>
              <a:rPr lang="en-GB" dirty="0"/>
              <a:t>Planning</a:t>
            </a:r>
          </a:p>
          <a:p>
            <a:pPr marL="0" indent="0">
              <a:buNone/>
            </a:pPr>
            <a:r>
              <a:rPr lang="en-GB" dirty="0"/>
              <a:t>    £4,000</a:t>
            </a:r>
          </a:p>
          <a:p>
            <a:r>
              <a:rPr lang="en-GB" dirty="0"/>
              <a:t>Precept </a:t>
            </a:r>
          </a:p>
          <a:p>
            <a:pPr marL="0" indent="0">
              <a:buNone/>
            </a:pPr>
            <a:r>
              <a:rPr lang="en-GB" dirty="0"/>
              <a:t>    £201,350</a:t>
            </a:r>
            <a:endParaRPr dirty="0"/>
          </a:p>
        </p:txBody>
      </p:sp>
      <p:sp>
        <p:nvSpPr>
          <p:cNvPr id="191" name="Budget 23/24"/>
          <p:cNvSpPr/>
          <p:nvPr/>
        </p:nvSpPr>
        <p:spPr>
          <a:xfrm>
            <a:off x="1980065" y="1491305"/>
            <a:ext cx="19212892" cy="1905001"/>
          </a:xfrm>
          <a:prstGeom prst="rect">
            <a:avLst/>
          </a:prstGeom>
          <a:solidFill>
            <a:srgbClr val="000000"/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 defTabSz="82550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t>Budget 23/24 </a:t>
            </a:r>
          </a:p>
        </p:txBody>
      </p:sp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Lisa to complete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dirty="0"/>
              <a:t> 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dirty="0"/>
          </a:p>
        </p:txBody>
      </p:sp>
      <p:sp>
        <p:nvSpPr>
          <p:cNvPr id="194" name="Total budget and increase  &amp; local comparisons."/>
          <p:cNvSpPr/>
          <p:nvPr/>
        </p:nvSpPr>
        <p:spPr>
          <a:xfrm>
            <a:off x="2283672" y="1736656"/>
            <a:ext cx="19658527" cy="1905001"/>
          </a:xfrm>
          <a:prstGeom prst="rect">
            <a:avLst/>
          </a:prstGeom>
          <a:solidFill>
            <a:srgbClr val="000000"/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 defTabSz="82550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rPr lang="en-GB" dirty="0"/>
              <a:t>Precept increase</a:t>
            </a:r>
            <a:endParaRPr dirty="0"/>
          </a:p>
        </p:txBody>
      </p:sp>
      <p:pic>
        <p:nvPicPr>
          <p:cNvPr id="7" name="Picture 6" descr="A table with numbers and symbols">
            <a:extLst>
              <a:ext uri="{FF2B5EF4-FFF2-40B4-BE49-F238E27FC236}">
                <a16:creationId xmlns:a16="http://schemas.microsoft.com/office/drawing/2014/main" id="{2EAFF6A2-44B3-9FB6-D9C3-1F04D258DA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4479" y="5318236"/>
            <a:ext cx="11711904" cy="314773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414A67B-DF50-87A9-0BA1-ADAA2B83D499}"/>
              </a:ext>
            </a:extLst>
          </p:cNvPr>
          <p:cNvSpPr txBox="1"/>
          <p:nvPr/>
        </p:nvSpPr>
        <p:spPr>
          <a:xfrm>
            <a:off x="2283672" y="4514468"/>
            <a:ext cx="16771243" cy="77970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l" defTabSz="2438338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44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Neue"/>
              </a:rPr>
              <a:t>Castle Cary Town Council</a:t>
            </a:r>
            <a:endParaRPr kumimoji="0" lang="en-GB" sz="24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Neue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BAFA7E9-F1AA-3CDF-0046-BBCDA8DDC8A8}"/>
              </a:ext>
            </a:extLst>
          </p:cNvPr>
          <p:cNvSpPr txBox="1"/>
          <p:nvPr/>
        </p:nvSpPr>
        <p:spPr>
          <a:xfrm>
            <a:off x="2283672" y="8791874"/>
            <a:ext cx="16771243" cy="77970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l" defTabSz="2438338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4400" dirty="0">
                <a:solidFill>
                  <a:srgbClr val="000000"/>
                </a:solidFill>
              </a:rPr>
              <a:t>Ansford Parish </a:t>
            </a:r>
            <a:r>
              <a:rPr kumimoji="0" lang="en-GB" sz="44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Neue"/>
              </a:rPr>
              <a:t>Council</a:t>
            </a:r>
            <a:endParaRPr kumimoji="0" lang="en-GB" sz="24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Neue"/>
            </a:endParaRPr>
          </a:p>
        </p:txBody>
      </p:sp>
      <p:pic>
        <p:nvPicPr>
          <p:cNvPr id="11" name="Picture 10" descr="A screenshot of a graph&#10;&#10;Description automatically generated">
            <a:extLst>
              <a:ext uri="{FF2B5EF4-FFF2-40B4-BE49-F238E27FC236}">
                <a16:creationId xmlns:a16="http://schemas.microsoft.com/office/drawing/2014/main" id="{C678624A-603D-3BC0-EB27-8D74042F96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4479" y="9571575"/>
            <a:ext cx="11711904" cy="3959740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21_BasicWhite">
  <a:themeElements>
    <a:clrScheme name="21_BasicWhite">
      <a:dk1>
        <a:srgbClr val="5E5E5E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8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21_BasicWhite">
  <a:themeElements>
    <a:clrScheme name="21_Basic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8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488</Words>
  <Application>Microsoft Office PowerPoint</Application>
  <PresentationFormat>Custom</PresentationFormat>
  <Paragraphs>94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Helvetica Neue</vt:lpstr>
      <vt:lpstr>Helvetica Neue Medium</vt:lpstr>
      <vt:lpstr>21_BasicWhite</vt:lpstr>
      <vt:lpstr>Castle Cary Town Council</vt:lpstr>
      <vt:lpstr>PowerPoint Presentation</vt:lpstr>
      <vt:lpstr>PowerPoint Presentation</vt:lpstr>
      <vt:lpstr>Large Grants to Community Services </vt:lpstr>
      <vt:lpstr>Community Organisations CCTC has supported with small grants in 23/24 </vt:lpstr>
      <vt:lpstr>23/24 Budget published on the website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Castle Cary Town Council</dc:title>
  <dc:creator>CCTC Town Clerk</dc:creator>
  <cp:lastModifiedBy>Castle Cary Town Council</cp:lastModifiedBy>
  <cp:revision>3</cp:revision>
  <dcterms:modified xsi:type="dcterms:W3CDTF">2024-10-11T12:54:35Z</dcterms:modified>
</cp:coreProperties>
</file>